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sldIdLst>
    <p:sldId id="256" r:id="rId5"/>
    <p:sldId id="257" r:id="rId6"/>
    <p:sldId id="319" r:id="rId7"/>
    <p:sldId id="272" r:id="rId8"/>
    <p:sldId id="274" r:id="rId9"/>
    <p:sldId id="311" r:id="rId10"/>
    <p:sldId id="275" r:id="rId11"/>
    <p:sldId id="307" r:id="rId12"/>
    <p:sldId id="308" r:id="rId13"/>
    <p:sldId id="273" r:id="rId14"/>
    <p:sldId id="258" r:id="rId15"/>
    <p:sldId id="294" r:id="rId16"/>
    <p:sldId id="295" r:id="rId17"/>
    <p:sldId id="309" r:id="rId18"/>
    <p:sldId id="302" r:id="rId19"/>
    <p:sldId id="310" r:id="rId20"/>
    <p:sldId id="303" r:id="rId21"/>
    <p:sldId id="312" r:id="rId22"/>
    <p:sldId id="316" r:id="rId23"/>
    <p:sldId id="301" r:id="rId24"/>
    <p:sldId id="317" r:id="rId25"/>
    <p:sldId id="313" r:id="rId26"/>
    <p:sldId id="314" r:id="rId27"/>
    <p:sldId id="315" r:id="rId28"/>
    <p:sldId id="296" r:id="rId29"/>
    <p:sldId id="318" r:id="rId30"/>
    <p:sldId id="297" r:id="rId31"/>
    <p:sldId id="271" r:id="rId32"/>
    <p:sldId id="26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3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p:scale>
          <a:sx n="72" d="100"/>
          <a:sy n="72" d="100"/>
        </p:scale>
        <p:origin x="54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98070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780473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15768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273966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23105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529452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75496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58276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1030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247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3746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6255113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51502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8304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5017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pPr/>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0937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60EA64-D806-43AC-9DF2-F8C432F32B4C}" type="datetimeFigureOut">
              <a:rPr lang="en-US" smtClean="0"/>
              <a:t>3/29/2022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899732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cLOga_mDwv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hopkinsmedicine.org/health/conditions-and-diseases/anatomy-and-function-of-the-coronary-arteries" TargetMode="External"/><Relationship Id="rId2" Type="http://schemas.openxmlformats.org/officeDocument/2006/relationships/hyperlink" Target="https://upload.wikimedia.org/wikipedia/commons/e/e5/Diagram_of_the_human_heart_%28cropped%29.sv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screen shot of a computer&#10;&#10;Description automatically generated with low confidence">
            <a:extLst>
              <a:ext uri="{FF2B5EF4-FFF2-40B4-BE49-F238E27FC236}">
                <a16:creationId xmlns:a16="http://schemas.microsoft.com/office/drawing/2014/main" id="{900617FD-CD19-E55F-5476-9F21CE856CF6}"/>
              </a:ext>
            </a:extLst>
          </p:cNvPr>
          <p:cNvPicPr>
            <a:picLocks noChangeAspect="1"/>
          </p:cNvPicPr>
          <p:nvPr/>
        </p:nvPicPr>
        <p:blipFill rotWithShape="1">
          <a:blip r:embed="rId2">
            <a:duotone>
              <a:prstClr val="black"/>
              <a:prstClr val="white"/>
            </a:duotone>
          </a:blip>
          <a:srcRect l="6845" r="35205"/>
          <a:stretch/>
        </p:blipFill>
        <p:spPr>
          <a:xfrm>
            <a:off x="5123543" y="-1"/>
            <a:ext cx="7065281" cy="6858001"/>
          </a:xfrm>
          <a:custGeom>
            <a:avLst/>
            <a:gdLst/>
            <a:ahLst/>
            <a:cxnLst/>
            <a:rect l="l" t="t" r="r" b="b"/>
            <a:pathLst>
              <a:path w="7065281" h="6858001">
                <a:moveTo>
                  <a:pt x="379987" y="0"/>
                </a:moveTo>
                <a:lnTo>
                  <a:pt x="7065281" y="0"/>
                </a:lnTo>
                <a:lnTo>
                  <a:pt x="7065281"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1DB57101-B6FC-49BA-8E03-E19F5E03EAA9}"/>
              </a:ext>
            </a:extLst>
          </p:cNvPr>
          <p:cNvSpPr>
            <a:spLocks noGrp="1"/>
          </p:cNvSpPr>
          <p:nvPr>
            <p:ph type="ctrTitle"/>
          </p:nvPr>
        </p:nvSpPr>
        <p:spPr>
          <a:xfrm>
            <a:off x="703059" y="1312320"/>
            <a:ext cx="5123515" cy="2369093"/>
          </a:xfrm>
        </p:spPr>
        <p:txBody>
          <a:bodyPr>
            <a:noAutofit/>
          </a:bodyPr>
          <a:lstStyle/>
          <a:p>
            <a:r>
              <a:rPr lang="en-US" sz="5500" dirty="0"/>
              <a:t>The Cardiovascular  (or CV) System:</a:t>
            </a:r>
            <a:br>
              <a:rPr lang="en-US" sz="5500" dirty="0"/>
            </a:br>
            <a:r>
              <a:rPr lang="en-US" sz="5500" dirty="0"/>
              <a:t>AMI</a:t>
            </a:r>
          </a:p>
        </p:txBody>
      </p:sp>
      <p:sp>
        <p:nvSpPr>
          <p:cNvPr id="3" name="Subtitle 2">
            <a:extLst>
              <a:ext uri="{FF2B5EF4-FFF2-40B4-BE49-F238E27FC236}">
                <a16:creationId xmlns:a16="http://schemas.microsoft.com/office/drawing/2014/main" id="{3AE658A0-C8D5-4D43-AED7-FE6F763D6747}"/>
              </a:ext>
            </a:extLst>
          </p:cNvPr>
          <p:cNvSpPr>
            <a:spLocks noGrp="1"/>
          </p:cNvSpPr>
          <p:nvPr>
            <p:ph type="subTitle" idx="1"/>
          </p:nvPr>
        </p:nvSpPr>
        <p:spPr>
          <a:xfrm>
            <a:off x="703059" y="4108549"/>
            <a:ext cx="5113217" cy="2230768"/>
          </a:xfrm>
        </p:spPr>
        <p:txBody>
          <a:bodyPr>
            <a:normAutofit/>
          </a:bodyPr>
          <a:lstStyle/>
          <a:p>
            <a:r>
              <a:rPr lang="en-US" sz="3300" dirty="0"/>
              <a:t>Anna H. Haro, Pharm.D.</a:t>
            </a:r>
          </a:p>
          <a:p>
            <a:r>
              <a:rPr lang="en-US" sz="3300" dirty="0"/>
              <a:t>Westside High School</a:t>
            </a:r>
          </a:p>
          <a:p>
            <a:r>
              <a:rPr lang="en-US" sz="3300" dirty="0"/>
              <a:t>March 2022</a:t>
            </a:r>
          </a:p>
        </p:txBody>
      </p:sp>
      <p:cxnSp>
        <p:nvCxnSpPr>
          <p:cNvPr id="9" name="Straight Connector 8">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5993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909C-E4F2-4C02-845C-E238FF1792A8}"/>
              </a:ext>
            </a:extLst>
          </p:cNvPr>
          <p:cNvSpPr>
            <a:spLocks noGrp="1"/>
          </p:cNvSpPr>
          <p:nvPr>
            <p:ph type="title"/>
          </p:nvPr>
        </p:nvSpPr>
        <p:spPr>
          <a:xfrm>
            <a:off x="116701" y="0"/>
            <a:ext cx="9265838" cy="1188720"/>
          </a:xfrm>
        </p:spPr>
        <p:txBody>
          <a:bodyPr>
            <a:normAutofit/>
          </a:bodyPr>
          <a:lstStyle/>
          <a:p>
            <a:r>
              <a:rPr lang="en-US" dirty="0"/>
              <a:t>Cholesterol Lab Values: memorize</a:t>
            </a:r>
          </a:p>
        </p:txBody>
      </p:sp>
      <p:sp>
        <p:nvSpPr>
          <p:cNvPr id="3" name="Content Placeholder 2">
            <a:extLst>
              <a:ext uri="{FF2B5EF4-FFF2-40B4-BE49-F238E27FC236}">
                <a16:creationId xmlns:a16="http://schemas.microsoft.com/office/drawing/2014/main" id="{BC174F8A-2F5F-4DD7-B87F-05113A30DB0E}"/>
              </a:ext>
            </a:extLst>
          </p:cNvPr>
          <p:cNvSpPr>
            <a:spLocks noGrp="1"/>
          </p:cNvSpPr>
          <p:nvPr>
            <p:ph idx="1"/>
          </p:nvPr>
        </p:nvSpPr>
        <p:spPr>
          <a:xfrm>
            <a:off x="278297" y="940904"/>
            <a:ext cx="9448800" cy="5917096"/>
          </a:xfrm>
        </p:spPr>
        <p:txBody>
          <a:bodyPr>
            <a:noAutofit/>
          </a:bodyPr>
          <a:lstStyle/>
          <a:p>
            <a:r>
              <a:rPr lang="en-US" sz="2800" dirty="0">
                <a:solidFill>
                  <a:schemeClr val="tx1"/>
                </a:solidFill>
              </a:rPr>
              <a:t>Cholesterol labs are called the LP or lipid panel</a:t>
            </a:r>
          </a:p>
          <a:p>
            <a:r>
              <a:rPr lang="en-US" sz="2800" dirty="0">
                <a:solidFill>
                  <a:schemeClr val="tx1"/>
                </a:solidFill>
              </a:rPr>
              <a:t>TC = total cholesterol, goal &lt; 200mg/dL</a:t>
            </a:r>
          </a:p>
          <a:p>
            <a:r>
              <a:rPr lang="en-US" sz="2800" dirty="0">
                <a:solidFill>
                  <a:schemeClr val="tx1"/>
                </a:solidFill>
              </a:rPr>
              <a:t>LDL = low-density lipoproteins (bad cholesterol), goal &lt; 100mg/dL</a:t>
            </a:r>
          </a:p>
          <a:p>
            <a:r>
              <a:rPr lang="en-US" sz="2800" dirty="0">
                <a:solidFill>
                  <a:schemeClr val="tx1"/>
                </a:solidFill>
              </a:rPr>
              <a:t>HDL = high density lipoproteins (good cholesterol), goal &gt; 50mg/dL</a:t>
            </a:r>
          </a:p>
          <a:p>
            <a:r>
              <a:rPr lang="en-US" sz="2800" dirty="0">
                <a:solidFill>
                  <a:schemeClr val="tx1"/>
                </a:solidFill>
              </a:rPr>
              <a:t>TG = triglycerides, goal &lt; 150</a:t>
            </a:r>
          </a:p>
          <a:p>
            <a:r>
              <a:rPr lang="en-US" sz="2800" dirty="0">
                <a:solidFill>
                  <a:schemeClr val="tx1"/>
                </a:solidFill>
              </a:rPr>
              <a:t>If TG &gt; 500mg/dL, it is critical/severe. Pt likely to suffer acute pancreatitis when TG &gt; 500mg/dL</a:t>
            </a:r>
          </a:p>
          <a:p>
            <a:r>
              <a:rPr lang="en-US" sz="2800" dirty="0">
                <a:solidFill>
                  <a:schemeClr val="accent2"/>
                </a:solidFill>
              </a:rPr>
              <a:t>The </a:t>
            </a:r>
            <a:r>
              <a:rPr lang="en-US" sz="2800" dirty="0" err="1">
                <a:solidFill>
                  <a:schemeClr val="accent2"/>
                </a:solidFill>
              </a:rPr>
              <a:t>pt</a:t>
            </a:r>
            <a:r>
              <a:rPr lang="en-US" sz="2800" dirty="0">
                <a:solidFill>
                  <a:schemeClr val="accent2"/>
                </a:solidFill>
              </a:rPr>
              <a:t> should fast for at least 8 hours for accurate levels. What does this mean?</a:t>
            </a:r>
          </a:p>
          <a:p>
            <a:pPr marL="0"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428642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Cholesterol and AMI physiology</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80661"/>
            <a:ext cx="10416210" cy="5833906"/>
          </a:xfrm>
        </p:spPr>
        <p:txBody>
          <a:bodyPr>
            <a:noAutofit/>
          </a:bodyPr>
          <a:lstStyle/>
          <a:p>
            <a:pPr>
              <a:lnSpc>
                <a:spcPct val="150000"/>
              </a:lnSpc>
            </a:pPr>
            <a:r>
              <a:rPr lang="en-US" sz="3300" dirty="0">
                <a:solidFill>
                  <a:schemeClr val="accent2"/>
                </a:solidFill>
              </a:rPr>
              <a:t>Why do cholesterol levels matter?</a:t>
            </a:r>
          </a:p>
          <a:p>
            <a:pPr>
              <a:lnSpc>
                <a:spcPct val="150000"/>
              </a:lnSpc>
            </a:pPr>
            <a:r>
              <a:rPr lang="en-US" sz="3300" dirty="0">
                <a:solidFill>
                  <a:schemeClr val="tx1"/>
                </a:solidFill>
              </a:rPr>
              <a:t>Increased LDL and TC are the main risk factors for an AMI!</a:t>
            </a:r>
          </a:p>
          <a:p>
            <a:pPr>
              <a:lnSpc>
                <a:spcPct val="150000"/>
              </a:lnSpc>
            </a:pPr>
            <a:r>
              <a:rPr lang="en-US" sz="3300" dirty="0">
                <a:solidFill>
                  <a:schemeClr val="tx1"/>
                </a:solidFill>
              </a:rPr>
              <a:t>Don’t forget where cholesterol comes from: both exogenous and endogenous sources can contribute to elevated cholesterol levels.</a:t>
            </a:r>
          </a:p>
        </p:txBody>
      </p:sp>
    </p:spTree>
    <p:extLst>
      <p:ext uri="{BB962C8B-B14F-4D97-AF65-F5344CB8AC3E}">
        <p14:creationId xmlns:p14="http://schemas.microsoft.com/office/powerpoint/2010/main" val="4187935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What is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649357"/>
            <a:ext cx="10933043" cy="6430254"/>
          </a:xfrm>
        </p:spPr>
        <p:txBody>
          <a:bodyPr>
            <a:noAutofit/>
          </a:bodyPr>
          <a:lstStyle/>
          <a:p>
            <a:pPr lvl="1">
              <a:lnSpc>
                <a:spcPct val="150000"/>
              </a:lnSpc>
            </a:pPr>
            <a:r>
              <a:rPr lang="en-US" sz="2600" dirty="0"/>
              <a:t>AMI is a heart attack</a:t>
            </a:r>
          </a:p>
          <a:p>
            <a:pPr lvl="1">
              <a:lnSpc>
                <a:spcPct val="150000"/>
              </a:lnSpc>
            </a:pPr>
            <a:r>
              <a:rPr lang="en-US" sz="2600" b="1" u="sng" dirty="0"/>
              <a:t>A is acute </a:t>
            </a:r>
            <a:r>
              <a:rPr lang="en-US" sz="2600" dirty="0"/>
              <a:t>– </a:t>
            </a:r>
            <a:r>
              <a:rPr lang="en-US" sz="2600" dirty="0">
                <a:solidFill>
                  <a:schemeClr val="accent2"/>
                </a:solidFill>
              </a:rPr>
              <a:t>Discussion question: What does acute mean?</a:t>
            </a:r>
            <a:r>
              <a:rPr lang="en-US" sz="2600" dirty="0"/>
              <a:t> refers to time, and means it is happening NOW and is short term</a:t>
            </a:r>
          </a:p>
          <a:p>
            <a:pPr lvl="1">
              <a:lnSpc>
                <a:spcPct val="150000"/>
              </a:lnSpc>
            </a:pPr>
            <a:r>
              <a:rPr lang="en-US" sz="2600" b="1" u="sng" dirty="0"/>
              <a:t>M is myocardial </a:t>
            </a:r>
            <a:r>
              <a:rPr lang="en-US" sz="2600" dirty="0"/>
              <a:t>(</a:t>
            </a:r>
            <a:r>
              <a:rPr lang="en-US" sz="2600" dirty="0" err="1"/>
              <a:t>myo</a:t>
            </a:r>
            <a:r>
              <a:rPr lang="en-US" sz="2600" dirty="0"/>
              <a:t> is muscle and </a:t>
            </a:r>
            <a:r>
              <a:rPr lang="en-US" sz="2600" dirty="0" err="1"/>
              <a:t>cardial</a:t>
            </a:r>
            <a:r>
              <a:rPr lang="en-US" sz="2600" dirty="0"/>
              <a:t> is heart) and is the heart muscle</a:t>
            </a:r>
          </a:p>
          <a:p>
            <a:pPr lvl="1">
              <a:lnSpc>
                <a:spcPct val="150000"/>
              </a:lnSpc>
            </a:pPr>
            <a:r>
              <a:rPr lang="en-US" sz="2600" b="1" u="sng" dirty="0"/>
              <a:t>I is infarction </a:t>
            </a:r>
            <a:r>
              <a:rPr lang="en-US" sz="2600" dirty="0"/>
              <a:t>– death of tissue or severe injury depleting the body region of oxygen</a:t>
            </a:r>
          </a:p>
          <a:p>
            <a:pPr lvl="1">
              <a:lnSpc>
                <a:spcPct val="150000"/>
              </a:lnSpc>
            </a:pPr>
            <a:r>
              <a:rPr lang="en-US" sz="2600" dirty="0"/>
              <a:t>Acute Myocardial Infarction – a heart attack is when the cardiac muscle is not getting oxygen NOW causing immediate damage.</a:t>
            </a:r>
          </a:p>
          <a:p>
            <a:pPr marL="457200" lvl="1" indent="0">
              <a:lnSpc>
                <a:spcPct val="150000"/>
              </a:lnSpc>
              <a:buNone/>
            </a:pPr>
            <a:endParaRPr lang="en-US" sz="2600" dirty="0"/>
          </a:p>
        </p:txBody>
      </p:sp>
    </p:spTree>
    <p:extLst>
      <p:ext uri="{BB962C8B-B14F-4D97-AF65-F5344CB8AC3E}">
        <p14:creationId xmlns:p14="http://schemas.microsoft.com/office/powerpoint/2010/main" val="62025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429461" cy="1320800"/>
          </a:xfrm>
        </p:spPr>
        <p:txBody>
          <a:bodyPr>
            <a:normAutofit/>
          </a:bodyPr>
          <a:lstStyle/>
          <a:p>
            <a:r>
              <a:rPr lang="en-US" dirty="0"/>
              <a:t>What causes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59050"/>
            <a:ext cx="9607826" cy="6098950"/>
          </a:xfrm>
        </p:spPr>
        <p:txBody>
          <a:bodyPr>
            <a:noAutofit/>
          </a:bodyPr>
          <a:lstStyle/>
          <a:p>
            <a:pPr>
              <a:lnSpc>
                <a:spcPct val="150000"/>
              </a:lnSpc>
            </a:pPr>
            <a:r>
              <a:rPr lang="en-US" sz="2800" dirty="0">
                <a:solidFill>
                  <a:srgbClr val="FF0000"/>
                </a:solidFill>
              </a:rPr>
              <a:t>	1. AMI starts with the slow build-up of ______________ in the blood. Discussion question: what is bad cholesterol called? </a:t>
            </a:r>
          </a:p>
          <a:p>
            <a:pPr>
              <a:lnSpc>
                <a:spcPct val="150000"/>
              </a:lnSpc>
            </a:pPr>
            <a:r>
              <a:rPr lang="en-US" sz="2800" dirty="0">
                <a:solidFill>
                  <a:schemeClr val="tx1"/>
                </a:solidFill>
              </a:rPr>
              <a:t>2. slowly over time, the cholesterol “clumps” together in the arterial walls throughout the body and in the cardiac arteries.</a:t>
            </a:r>
          </a:p>
          <a:p>
            <a:pPr>
              <a:lnSpc>
                <a:spcPct val="150000"/>
              </a:lnSpc>
            </a:pPr>
            <a:r>
              <a:rPr lang="en-US" sz="2800" dirty="0">
                <a:solidFill>
                  <a:srgbClr val="FF0000"/>
                </a:solidFill>
              </a:rPr>
              <a:t>3. the cholesterol then hardens in the arterial walls and causes plaques. This is called CAD or ________  _________  ____________.</a:t>
            </a:r>
          </a:p>
        </p:txBody>
      </p:sp>
    </p:spTree>
    <p:extLst>
      <p:ext uri="{BB962C8B-B14F-4D97-AF65-F5344CB8AC3E}">
        <p14:creationId xmlns:p14="http://schemas.microsoft.com/office/powerpoint/2010/main" val="2784556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429461" cy="1320800"/>
          </a:xfrm>
        </p:spPr>
        <p:txBody>
          <a:bodyPr>
            <a:normAutofit/>
          </a:bodyPr>
          <a:lstStyle/>
          <a:p>
            <a:r>
              <a:rPr lang="en-US" dirty="0"/>
              <a:t>What causes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59050"/>
            <a:ext cx="10853530" cy="6098950"/>
          </a:xfrm>
        </p:spPr>
        <p:txBody>
          <a:bodyPr>
            <a:noAutofit/>
          </a:bodyPr>
          <a:lstStyle/>
          <a:p>
            <a:pPr>
              <a:lnSpc>
                <a:spcPct val="150000"/>
              </a:lnSpc>
            </a:pPr>
            <a:r>
              <a:rPr lang="en-US" sz="2800" dirty="0">
                <a:solidFill>
                  <a:schemeClr val="tx1"/>
                </a:solidFill>
              </a:rPr>
              <a:t>4. the plaques eventually block the inside passageway of the blood vessel(s) – this can cause an occlusion if the entire blood vessel is blocked.</a:t>
            </a:r>
          </a:p>
          <a:p>
            <a:pPr>
              <a:lnSpc>
                <a:spcPct val="150000"/>
              </a:lnSpc>
            </a:pPr>
            <a:r>
              <a:rPr lang="en-US" sz="2800" dirty="0">
                <a:solidFill>
                  <a:schemeClr val="tx1"/>
                </a:solidFill>
              </a:rPr>
              <a:t>5. the plaque “ruptures” and dislodges a piece called a thrombus, which then completely blocks the artery and the flow of blood.</a:t>
            </a:r>
          </a:p>
          <a:p>
            <a:pPr>
              <a:lnSpc>
                <a:spcPct val="150000"/>
              </a:lnSpc>
            </a:pPr>
            <a:r>
              <a:rPr lang="en-US" sz="2800" dirty="0">
                <a:solidFill>
                  <a:srgbClr val="FF0000"/>
                </a:solidFill>
              </a:rPr>
              <a:t>Therefore, if the clot is blocking the blood flow through an artery and the artery is in the heart, then the heart is not getting ____________. Discussion question: What happens next?</a:t>
            </a:r>
          </a:p>
        </p:txBody>
      </p:sp>
    </p:spTree>
    <p:extLst>
      <p:ext uri="{BB962C8B-B14F-4D97-AF65-F5344CB8AC3E}">
        <p14:creationId xmlns:p14="http://schemas.microsoft.com/office/powerpoint/2010/main" val="813672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6" name="Straight Connector 25">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BC15D2B4-0A45-4C12-AF1A-0E37CFC4239B}"/>
              </a:ext>
            </a:extLst>
          </p:cNvPr>
          <p:cNvSpPr>
            <a:spLocks noGrp="1"/>
          </p:cNvSpPr>
          <p:nvPr>
            <p:ph type="title"/>
          </p:nvPr>
        </p:nvSpPr>
        <p:spPr>
          <a:xfrm>
            <a:off x="0" y="0"/>
            <a:ext cx="12192000" cy="1320800"/>
          </a:xfrm>
        </p:spPr>
        <p:txBody>
          <a:bodyPr vert="horz" lIns="91440" tIns="45720" rIns="91440" bIns="45720" rtlCol="0" anchor="t">
            <a:normAutofit/>
          </a:bodyPr>
          <a:lstStyle/>
          <a:p>
            <a:r>
              <a:rPr lang="en-US" dirty="0"/>
              <a:t>Plaque build-up or atherosclerosis </a:t>
            </a:r>
            <a:r>
              <a:rPr lang="en-US" sz="1800" dirty="0"/>
              <a:t>image from: https://www.hopkinsmedicine.org/health/conditions-and-diseases/atherosclerosis </a:t>
            </a:r>
          </a:p>
        </p:txBody>
      </p:sp>
      <p:pic>
        <p:nvPicPr>
          <p:cNvPr id="6" name="Content Placeholder 5">
            <a:extLst>
              <a:ext uri="{FF2B5EF4-FFF2-40B4-BE49-F238E27FC236}">
                <a16:creationId xmlns:a16="http://schemas.microsoft.com/office/drawing/2014/main" id="{04F8A43C-B90A-4435-B572-00E5285F4A61}"/>
              </a:ext>
            </a:extLst>
          </p:cNvPr>
          <p:cNvPicPr>
            <a:picLocks noGrp="1" noChangeAspect="1"/>
          </p:cNvPicPr>
          <p:nvPr>
            <p:ph sz="half" idx="2"/>
          </p:nvPr>
        </p:nvPicPr>
        <p:blipFill>
          <a:blip r:embed="rId2"/>
          <a:stretch>
            <a:fillRect/>
          </a:stretch>
        </p:blipFill>
        <p:spPr>
          <a:xfrm>
            <a:off x="36631" y="1018056"/>
            <a:ext cx="9898591" cy="5839943"/>
          </a:xfrm>
        </p:spPr>
      </p:pic>
    </p:spTree>
    <p:extLst>
      <p:ext uri="{BB962C8B-B14F-4D97-AF65-F5344CB8AC3E}">
        <p14:creationId xmlns:p14="http://schemas.microsoft.com/office/powerpoint/2010/main" val="364049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0884F175-9D23-496E-80AC-F3D2FD5410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3" name="Straight Connector 42">
              <a:extLst>
                <a:ext uri="{FF2B5EF4-FFF2-40B4-BE49-F238E27FC236}">
                  <a16:creationId xmlns:a16="http://schemas.microsoft.com/office/drawing/2014/main" id="{22D4B7B8-5AFE-4B32-A805-72EC571E6F0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757D13B2-7A74-4788-8689-5EDB2DA868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5" name="Rectangle 23">
              <a:extLst>
                <a:ext uri="{FF2B5EF4-FFF2-40B4-BE49-F238E27FC236}">
                  <a16:creationId xmlns:a16="http://schemas.microsoft.com/office/drawing/2014/main" id="{66964837-B2CC-483D-BEDA-4BB1901BCC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5">
              <a:extLst>
                <a:ext uri="{FF2B5EF4-FFF2-40B4-BE49-F238E27FC236}">
                  <a16:creationId xmlns:a16="http://schemas.microsoft.com/office/drawing/2014/main" id="{77D4E216-8B6C-4A3B-AF75-3016320F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CDD4EA12-82D2-47D7-8742-8F4746AA6F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7">
              <a:extLst>
                <a:ext uri="{FF2B5EF4-FFF2-40B4-BE49-F238E27FC236}">
                  <a16:creationId xmlns:a16="http://schemas.microsoft.com/office/drawing/2014/main" id="{115B7F7E-4C23-429B-A947-A5B436DB2D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8">
              <a:extLst>
                <a:ext uri="{FF2B5EF4-FFF2-40B4-BE49-F238E27FC236}">
                  <a16:creationId xmlns:a16="http://schemas.microsoft.com/office/drawing/2014/main" id="{A6B03A29-0A21-40D4-87E4-3C41D6F54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9">
              <a:extLst>
                <a:ext uri="{FF2B5EF4-FFF2-40B4-BE49-F238E27FC236}">
                  <a16:creationId xmlns:a16="http://schemas.microsoft.com/office/drawing/2014/main" id="{6C871F60-4E5A-449A-B6D8-1F58C12EE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50">
              <a:extLst>
                <a:ext uri="{FF2B5EF4-FFF2-40B4-BE49-F238E27FC236}">
                  <a16:creationId xmlns:a16="http://schemas.microsoft.com/office/drawing/2014/main" id="{3182795B-2BFA-4D7B-BE85-701A73E253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51">
              <a:extLst>
                <a:ext uri="{FF2B5EF4-FFF2-40B4-BE49-F238E27FC236}">
                  <a16:creationId xmlns:a16="http://schemas.microsoft.com/office/drawing/2014/main" id="{810B9E5C-2AE2-4B4E-916F-F954F2AA8A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BC15D2B4-0A45-4C12-AF1A-0E37CFC4239B}"/>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dirty="0"/>
              <a:t>CAD vs. AMI </a:t>
            </a:r>
            <a:r>
              <a:rPr lang="en-US" sz="1800" dirty="0"/>
              <a:t>image from: https://www.heartfoundation.org.nz/your-heart/heart-conditions/about-heart-attacks</a:t>
            </a:r>
          </a:p>
        </p:txBody>
      </p:sp>
      <p:pic>
        <p:nvPicPr>
          <p:cNvPr id="9" name="Picture 8">
            <a:extLst>
              <a:ext uri="{FF2B5EF4-FFF2-40B4-BE49-F238E27FC236}">
                <a16:creationId xmlns:a16="http://schemas.microsoft.com/office/drawing/2014/main" id="{C55C4867-A1A2-4B60-AF61-6CB3F0EB3687}"/>
              </a:ext>
            </a:extLst>
          </p:cNvPr>
          <p:cNvPicPr>
            <a:picLocks noChangeAspect="1"/>
          </p:cNvPicPr>
          <p:nvPr/>
        </p:nvPicPr>
        <p:blipFill>
          <a:blip r:embed="rId2"/>
          <a:stretch>
            <a:fillRect/>
          </a:stretch>
        </p:blipFill>
        <p:spPr>
          <a:xfrm>
            <a:off x="778466" y="4563602"/>
            <a:ext cx="8690505" cy="1412207"/>
          </a:xfrm>
          <a:prstGeom prst="rect">
            <a:avLst/>
          </a:prstGeom>
        </p:spPr>
      </p:pic>
      <p:pic>
        <p:nvPicPr>
          <p:cNvPr id="7" name="Content Placeholder 6">
            <a:extLst>
              <a:ext uri="{FF2B5EF4-FFF2-40B4-BE49-F238E27FC236}">
                <a16:creationId xmlns:a16="http://schemas.microsoft.com/office/drawing/2014/main" id="{BEF33CEB-2D53-4ADA-B90C-B0D2D7DA06FE}"/>
              </a:ext>
            </a:extLst>
          </p:cNvPr>
          <p:cNvPicPr>
            <a:picLocks noChangeAspect="1"/>
          </p:cNvPicPr>
          <p:nvPr/>
        </p:nvPicPr>
        <p:blipFill>
          <a:blip r:embed="rId3"/>
          <a:stretch>
            <a:fillRect/>
          </a:stretch>
        </p:blipFill>
        <p:spPr>
          <a:xfrm>
            <a:off x="778466" y="2451930"/>
            <a:ext cx="8653992" cy="1341366"/>
          </a:xfrm>
          <a:prstGeom prst="rect">
            <a:avLst/>
          </a:prstGeom>
        </p:spPr>
      </p:pic>
    </p:spTree>
    <p:extLst>
      <p:ext uri="{BB962C8B-B14F-4D97-AF65-F5344CB8AC3E}">
        <p14:creationId xmlns:p14="http://schemas.microsoft.com/office/powerpoint/2010/main" val="2103418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28243" cy="1320800"/>
          </a:xfrm>
        </p:spPr>
        <p:txBody>
          <a:bodyPr>
            <a:normAutofit/>
          </a:bodyPr>
          <a:lstStyle/>
          <a:p>
            <a:r>
              <a:rPr lang="en-US" dirty="0"/>
              <a:t>S/SX of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703833"/>
            <a:ext cx="8375374" cy="6178464"/>
          </a:xfrm>
        </p:spPr>
        <p:txBody>
          <a:bodyPr>
            <a:noAutofit/>
          </a:bodyPr>
          <a:lstStyle/>
          <a:p>
            <a:r>
              <a:rPr lang="en-US" sz="3000" dirty="0">
                <a:solidFill>
                  <a:schemeClr val="tx1"/>
                </a:solidFill>
              </a:rPr>
              <a:t>chest pain – </a:t>
            </a:r>
            <a:r>
              <a:rPr lang="en-US" sz="3000" b="1" u="sng" dirty="0">
                <a:solidFill>
                  <a:schemeClr val="tx1"/>
                </a:solidFill>
              </a:rPr>
              <a:t>angina</a:t>
            </a:r>
            <a:r>
              <a:rPr lang="en-US" sz="3000" dirty="0">
                <a:solidFill>
                  <a:schemeClr val="tx1"/>
                </a:solidFill>
              </a:rPr>
              <a:t> (70-80%)</a:t>
            </a:r>
          </a:p>
          <a:p>
            <a:r>
              <a:rPr lang="en-US" sz="3000" dirty="0">
                <a:solidFill>
                  <a:schemeClr val="tx1"/>
                </a:solidFill>
              </a:rPr>
              <a:t>dizziness, lightheadedness, headache</a:t>
            </a:r>
          </a:p>
          <a:p>
            <a:r>
              <a:rPr lang="en-US" sz="3000" dirty="0">
                <a:solidFill>
                  <a:srgbClr val="FF0000"/>
                </a:solidFill>
              </a:rPr>
              <a:t>Fatigue. What is fatigue?</a:t>
            </a:r>
          </a:p>
          <a:p>
            <a:r>
              <a:rPr lang="en-US" sz="3000" dirty="0">
                <a:solidFill>
                  <a:schemeClr val="tx1"/>
                </a:solidFill>
              </a:rPr>
              <a:t>epigastric pain – heart burn, vomiting, nausea, </a:t>
            </a:r>
          </a:p>
          <a:p>
            <a:r>
              <a:rPr lang="en-US" sz="3000" dirty="0">
                <a:solidFill>
                  <a:schemeClr val="tx1"/>
                </a:solidFill>
              </a:rPr>
              <a:t>epi = near or surrounding and gastric =stomach </a:t>
            </a:r>
          </a:p>
          <a:p>
            <a:r>
              <a:rPr lang="en-US" sz="3000" dirty="0">
                <a:solidFill>
                  <a:schemeClr val="tx1"/>
                </a:solidFill>
              </a:rPr>
              <a:t>left-sided arm pain/numbness or tingling*** (sx mainly effects women)</a:t>
            </a:r>
          </a:p>
          <a:p>
            <a:r>
              <a:rPr lang="en-US" sz="3000" dirty="0">
                <a:solidFill>
                  <a:schemeClr val="tx1"/>
                </a:solidFill>
              </a:rPr>
              <a:t>left sided neck/back muscle tightness or pain </a:t>
            </a:r>
          </a:p>
        </p:txBody>
      </p:sp>
    </p:spTree>
    <p:extLst>
      <p:ext uri="{BB962C8B-B14F-4D97-AF65-F5344CB8AC3E}">
        <p14:creationId xmlns:p14="http://schemas.microsoft.com/office/powerpoint/2010/main" val="2962232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3200" dirty="0">
                <a:solidFill>
                  <a:schemeClr val="tx1"/>
                </a:solidFill>
              </a:rPr>
              <a:t>1. Age. Men age 45 or older and women age 55 or older are more likely to have a heart attack than are younger men and women.</a:t>
            </a:r>
          </a:p>
          <a:p>
            <a:pPr>
              <a:lnSpc>
                <a:spcPct val="150000"/>
              </a:lnSpc>
            </a:pPr>
            <a:r>
              <a:rPr lang="en-US" sz="3200" dirty="0">
                <a:solidFill>
                  <a:schemeClr val="tx1"/>
                </a:solidFill>
              </a:rPr>
              <a:t>2. Tobacco. This includes smoking, vaping, and long-term exposure to secondhand smoke.</a:t>
            </a:r>
            <a:endParaRPr lang="en-US" sz="3200" dirty="0">
              <a:solidFill>
                <a:srgbClr val="FF0000"/>
              </a:solidFill>
            </a:endParaRPr>
          </a:p>
        </p:txBody>
      </p:sp>
    </p:spTree>
    <p:extLst>
      <p:ext uri="{BB962C8B-B14F-4D97-AF65-F5344CB8AC3E}">
        <p14:creationId xmlns:p14="http://schemas.microsoft.com/office/powerpoint/2010/main" val="363139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3200" dirty="0">
                <a:solidFill>
                  <a:schemeClr val="tx1"/>
                </a:solidFill>
              </a:rPr>
              <a:t>3. High blood pressure. Over time, high blood pressure can damage arteries that lead to your heart. High blood pressure that occurs with other conditions, such as obesity, high cholesterol or diabetes, increases your risk even more. </a:t>
            </a:r>
          </a:p>
          <a:p>
            <a:pPr>
              <a:lnSpc>
                <a:spcPct val="150000"/>
              </a:lnSpc>
            </a:pPr>
            <a:r>
              <a:rPr lang="en-US" sz="3200" dirty="0">
                <a:solidFill>
                  <a:srgbClr val="FF0000"/>
                </a:solidFill>
              </a:rPr>
              <a:t>Discussion question: What is the medical abbreviation for hypertension?</a:t>
            </a:r>
          </a:p>
        </p:txBody>
      </p:sp>
    </p:spTree>
    <p:extLst>
      <p:ext uri="{BB962C8B-B14F-4D97-AF65-F5344CB8AC3E}">
        <p14:creationId xmlns:p14="http://schemas.microsoft.com/office/powerpoint/2010/main" val="7603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1"/>
            <a:ext cx="12192000" cy="1550505"/>
          </a:xfrm>
        </p:spPr>
        <p:txBody>
          <a:bodyPr>
            <a:normAutofit/>
          </a:bodyPr>
          <a:lstStyle/>
          <a:p>
            <a:r>
              <a:rPr lang="en-US" sz="2700" dirty="0"/>
              <a:t>LEARNING Objectives</a:t>
            </a:r>
            <a:br>
              <a:rPr lang="en-US" sz="2700" dirty="0"/>
            </a:br>
            <a:r>
              <a:rPr lang="en-US" sz="2700" dirty="0">
                <a:latin typeface="Arial" panose="020B0604020202020204" pitchFamily="34" charset="0"/>
                <a:cs typeface="Arial" panose="020B0604020202020204" pitchFamily="34" charset="0"/>
              </a:rPr>
              <a:t>TEKS: </a:t>
            </a:r>
            <a:r>
              <a:rPr lang="en-US" sz="2700" b="1" dirty="0">
                <a:latin typeface="Arial" panose="020B0604020202020204" pitchFamily="34" charset="0"/>
                <a:cs typeface="Arial" panose="020B0604020202020204" pitchFamily="34" charset="0"/>
              </a:rPr>
              <a:t>§130.231.(c)(1)(A, &amp; B) and §130.231.(c)(2)(A, B, C, F, &amp; G) &amp; (3)(B)</a:t>
            </a:r>
            <a:endParaRPr lang="en-US" sz="2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32521" y="768626"/>
            <a:ext cx="9647583" cy="6089373"/>
          </a:xfrm>
        </p:spPr>
        <p:txBody>
          <a:bodyPr>
            <a:normAutofit/>
          </a:bodyPr>
          <a:lstStyle/>
          <a:p>
            <a:endParaRPr lang="en-US" dirty="0"/>
          </a:p>
          <a:p>
            <a:r>
              <a:rPr lang="en-US" sz="3300" dirty="0"/>
              <a:t>Students will apply prior knowledge and skills from Biology to develop new knowledge and skills of the Cardiovascular System. </a:t>
            </a:r>
          </a:p>
          <a:p>
            <a:r>
              <a:rPr lang="en-US" sz="3300" dirty="0"/>
              <a:t>Students will develop medical terminology of the Cardiovascular System related to an AMI.</a:t>
            </a:r>
          </a:p>
          <a:p>
            <a:r>
              <a:rPr lang="en-US" sz="3300" dirty="0"/>
              <a:t>Students will explain the physiology of an AMI.</a:t>
            </a:r>
          </a:p>
          <a:p>
            <a:r>
              <a:rPr lang="en-US" sz="3300" dirty="0"/>
              <a:t>Students will identify the s/sx and risk factors of an AMI.</a:t>
            </a:r>
          </a:p>
          <a:p>
            <a:r>
              <a:rPr lang="en-US" sz="3300" dirty="0"/>
              <a:t>Students will evaluate the DX, TX, and PX including secondary prevention of an AMI.</a:t>
            </a:r>
          </a:p>
          <a:p>
            <a:endParaRPr lang="en-US" dirty="0"/>
          </a:p>
        </p:txBody>
      </p:sp>
    </p:spTree>
    <p:extLst>
      <p:ext uri="{BB962C8B-B14F-4D97-AF65-F5344CB8AC3E}">
        <p14:creationId xmlns:p14="http://schemas.microsoft.com/office/powerpoint/2010/main" val="1899221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3200" dirty="0">
                <a:solidFill>
                  <a:schemeClr val="tx1"/>
                </a:solidFill>
              </a:rPr>
              <a:t>4. High blood cholesterol or triglyceride levels. A high level of low-density lipoprotein (LDL) cholesterol ("bad" cholesterol) is most likely to narrow arteries. A high level of triglycerides, a type of blood fat related to your diet, also increases your risk of a heart attack. However, a high level of high-density lipoprotein (HDL) cholesterol ("good" cholesterol) may lower your risk.</a:t>
            </a:r>
          </a:p>
        </p:txBody>
      </p:sp>
    </p:spTree>
    <p:extLst>
      <p:ext uri="{BB962C8B-B14F-4D97-AF65-F5344CB8AC3E}">
        <p14:creationId xmlns:p14="http://schemas.microsoft.com/office/powerpoint/2010/main" val="1725382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1113182"/>
            <a:ext cx="9581322" cy="5605669"/>
          </a:xfrm>
        </p:spPr>
        <p:txBody>
          <a:bodyPr>
            <a:noAutofit/>
          </a:bodyPr>
          <a:lstStyle/>
          <a:p>
            <a:pPr>
              <a:lnSpc>
                <a:spcPct val="150000"/>
              </a:lnSpc>
            </a:pPr>
            <a:r>
              <a:rPr lang="en-US" sz="3300" b="1" i="0" u="none" strike="noStrike" dirty="0">
                <a:solidFill>
                  <a:srgbClr val="FF0000"/>
                </a:solidFill>
                <a:effectLst/>
              </a:rPr>
              <a:t>5. Obesity.</a:t>
            </a:r>
            <a:r>
              <a:rPr lang="en-US" sz="3300" b="0" i="0" u="none" strike="noStrike" dirty="0">
                <a:solidFill>
                  <a:srgbClr val="FF0000"/>
                </a:solidFill>
                <a:effectLst/>
              </a:rPr>
              <a:t> </a:t>
            </a:r>
            <a:r>
              <a:rPr lang="en-US" sz="3300" b="0" i="0" u="none" strike="noStrike" dirty="0">
                <a:solidFill>
                  <a:schemeClr val="tx1"/>
                </a:solidFill>
                <a:effectLst/>
              </a:rPr>
              <a:t>Obesity is linked with high blood cholesterol levels, high triglyceride levels, high blood pressure and diabetes. </a:t>
            </a:r>
          </a:p>
          <a:p>
            <a:pPr>
              <a:lnSpc>
                <a:spcPct val="150000"/>
              </a:lnSpc>
            </a:pPr>
            <a:r>
              <a:rPr lang="en-US" sz="3300" b="0" i="0" u="none" strike="noStrike" dirty="0">
                <a:solidFill>
                  <a:schemeClr val="tx1"/>
                </a:solidFill>
                <a:effectLst/>
              </a:rPr>
              <a:t>Losing just 10% of body weight can lower this risk.</a:t>
            </a:r>
          </a:p>
          <a:p>
            <a:pPr>
              <a:lnSpc>
                <a:spcPct val="150000"/>
              </a:lnSpc>
            </a:pPr>
            <a:r>
              <a:rPr lang="en-US" sz="3300" dirty="0">
                <a:solidFill>
                  <a:srgbClr val="FF0000"/>
                </a:solidFill>
              </a:rPr>
              <a:t>What is/are the AHA recommendations to help lose weight? </a:t>
            </a:r>
          </a:p>
        </p:txBody>
      </p:sp>
    </p:spTree>
    <p:extLst>
      <p:ext uri="{BB962C8B-B14F-4D97-AF65-F5344CB8AC3E}">
        <p14:creationId xmlns:p14="http://schemas.microsoft.com/office/powerpoint/2010/main" val="1765759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2900" dirty="0">
                <a:solidFill>
                  <a:schemeClr val="tx1"/>
                </a:solidFill>
              </a:rPr>
              <a:t>6. </a:t>
            </a:r>
            <a:r>
              <a:rPr lang="en-US" sz="2900" dirty="0">
                <a:solidFill>
                  <a:schemeClr val="accent2"/>
                </a:solidFill>
              </a:rPr>
              <a:t>Diabetes. </a:t>
            </a:r>
            <a:r>
              <a:rPr lang="en-US" sz="2900" dirty="0">
                <a:solidFill>
                  <a:schemeClr val="tx1"/>
                </a:solidFill>
              </a:rPr>
              <a:t>Not producing enough of a hormone secreted by your pancreas (insulin) or not responding to insulin properly causes your body's blood sugar levels to rise, increasing your risk of a heart attack.</a:t>
            </a:r>
          </a:p>
          <a:p>
            <a:pPr>
              <a:lnSpc>
                <a:spcPct val="150000"/>
              </a:lnSpc>
            </a:pPr>
            <a:r>
              <a:rPr lang="en-US" sz="2900" dirty="0">
                <a:solidFill>
                  <a:schemeClr val="tx1"/>
                </a:solidFill>
              </a:rPr>
              <a:t>7. </a:t>
            </a:r>
            <a:r>
              <a:rPr lang="en-US" sz="2900" dirty="0">
                <a:solidFill>
                  <a:schemeClr val="accent2"/>
                </a:solidFill>
              </a:rPr>
              <a:t>Metabolic syndrome or Syndrome X. </a:t>
            </a:r>
            <a:r>
              <a:rPr lang="en-US" sz="2900" dirty="0">
                <a:solidFill>
                  <a:schemeClr val="tx1"/>
                </a:solidFill>
              </a:rPr>
              <a:t>This syndrome occurs when you have obesity, high blood pressure and high blood sugar. Having metabolic syndrome makes you twice as likely to develop heart disease than if you don't have it. </a:t>
            </a:r>
          </a:p>
        </p:txBody>
      </p:sp>
    </p:spTree>
    <p:extLst>
      <p:ext uri="{BB962C8B-B14F-4D97-AF65-F5344CB8AC3E}">
        <p14:creationId xmlns:p14="http://schemas.microsoft.com/office/powerpoint/2010/main" val="2930651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2900" dirty="0">
                <a:solidFill>
                  <a:srgbClr val="FF0000"/>
                </a:solidFill>
              </a:rPr>
              <a:t>8. Family history of heart attacks. </a:t>
            </a:r>
            <a:r>
              <a:rPr lang="en-US" sz="2900" dirty="0">
                <a:solidFill>
                  <a:schemeClr val="tx1"/>
                </a:solidFill>
              </a:rPr>
              <a:t>If your siblings, parents or grandparents have had early heart attacks (by age 55 for males and by age 65 for females), you might be at increased risk.</a:t>
            </a:r>
          </a:p>
          <a:p>
            <a:pPr>
              <a:lnSpc>
                <a:spcPct val="150000"/>
              </a:lnSpc>
            </a:pPr>
            <a:r>
              <a:rPr lang="en-US" sz="2900" dirty="0">
                <a:solidFill>
                  <a:srgbClr val="FF0000"/>
                </a:solidFill>
              </a:rPr>
              <a:t>9. Lack of physical activity.</a:t>
            </a:r>
            <a:r>
              <a:rPr lang="en-US" sz="2900" dirty="0">
                <a:solidFill>
                  <a:schemeClr val="tx1"/>
                </a:solidFill>
              </a:rPr>
              <a:t> Being inactive contributes to high blood cholesterol levels and obesity. People who exercise regularly have better heart health, including lower blood pressure.</a:t>
            </a:r>
            <a:endParaRPr lang="en-US" sz="3200" dirty="0">
              <a:solidFill>
                <a:schemeClr val="tx1"/>
              </a:solidFill>
            </a:endParaRPr>
          </a:p>
        </p:txBody>
      </p:sp>
    </p:spTree>
    <p:extLst>
      <p:ext uri="{BB962C8B-B14F-4D97-AF65-F5344CB8AC3E}">
        <p14:creationId xmlns:p14="http://schemas.microsoft.com/office/powerpoint/2010/main" val="1053841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2500" dirty="0">
                <a:solidFill>
                  <a:schemeClr val="tx1"/>
                </a:solidFill>
              </a:rPr>
              <a:t>10. </a:t>
            </a:r>
            <a:r>
              <a:rPr lang="en-US" sz="2500" dirty="0">
                <a:solidFill>
                  <a:schemeClr val="accent2"/>
                </a:solidFill>
              </a:rPr>
              <a:t>Stress. </a:t>
            </a:r>
            <a:r>
              <a:rPr lang="en-US" sz="2500" dirty="0">
                <a:solidFill>
                  <a:schemeClr val="tx1"/>
                </a:solidFill>
              </a:rPr>
              <a:t>You might respond to stress in ways that can increase your risk of a heart attack.</a:t>
            </a:r>
          </a:p>
          <a:p>
            <a:pPr>
              <a:lnSpc>
                <a:spcPct val="150000"/>
              </a:lnSpc>
            </a:pPr>
            <a:r>
              <a:rPr lang="en-US" sz="2500" dirty="0">
                <a:solidFill>
                  <a:schemeClr val="tx1"/>
                </a:solidFill>
              </a:rPr>
              <a:t>11. </a:t>
            </a:r>
            <a:r>
              <a:rPr lang="en-US" sz="2500" dirty="0">
                <a:solidFill>
                  <a:schemeClr val="accent2"/>
                </a:solidFill>
              </a:rPr>
              <a:t>Illicit drug use. </a:t>
            </a:r>
            <a:r>
              <a:rPr lang="en-US" sz="2500" dirty="0">
                <a:solidFill>
                  <a:schemeClr val="tx1"/>
                </a:solidFill>
              </a:rPr>
              <a:t>Using stimulant drugs, such as cocaine or amphetamines, can trigger a spasm of your coronary arteries that can cause a heart attack. </a:t>
            </a:r>
            <a:r>
              <a:rPr lang="en-US" sz="2500" dirty="0">
                <a:solidFill>
                  <a:schemeClr val="accent2"/>
                </a:solidFill>
              </a:rPr>
              <a:t>Question: What are other non-illicit stimulant drugs?</a:t>
            </a:r>
          </a:p>
          <a:p>
            <a:pPr>
              <a:lnSpc>
                <a:spcPct val="150000"/>
              </a:lnSpc>
            </a:pPr>
            <a:r>
              <a:rPr lang="en-US" sz="2500" dirty="0">
                <a:solidFill>
                  <a:schemeClr val="tx1"/>
                </a:solidFill>
              </a:rPr>
              <a:t>12. </a:t>
            </a:r>
            <a:r>
              <a:rPr lang="en-US" sz="2500" dirty="0">
                <a:solidFill>
                  <a:schemeClr val="accent2"/>
                </a:solidFill>
              </a:rPr>
              <a:t>A history of preeclampsia. </a:t>
            </a:r>
            <a:r>
              <a:rPr lang="en-US" sz="2500" dirty="0">
                <a:solidFill>
                  <a:schemeClr val="tx1"/>
                </a:solidFill>
              </a:rPr>
              <a:t>This condition causes high blood pressure during pregnancy and increases the lifetime risk of heart disease.</a:t>
            </a:r>
          </a:p>
          <a:p>
            <a:pPr>
              <a:lnSpc>
                <a:spcPct val="150000"/>
              </a:lnSpc>
            </a:pPr>
            <a:r>
              <a:rPr lang="en-US" sz="2500" dirty="0">
                <a:solidFill>
                  <a:schemeClr val="tx1"/>
                </a:solidFill>
              </a:rPr>
              <a:t>13. </a:t>
            </a:r>
            <a:r>
              <a:rPr lang="en-US" sz="2500" dirty="0">
                <a:solidFill>
                  <a:schemeClr val="accent2"/>
                </a:solidFill>
              </a:rPr>
              <a:t>An autoimmune condition. </a:t>
            </a:r>
            <a:r>
              <a:rPr lang="en-US" sz="2500" dirty="0">
                <a:solidFill>
                  <a:schemeClr val="tx1"/>
                </a:solidFill>
              </a:rPr>
              <a:t>Having a condition such as rheumatoid arthritis or lupus can increase your risk of a heart attack.</a:t>
            </a:r>
          </a:p>
        </p:txBody>
      </p:sp>
    </p:spTree>
    <p:extLst>
      <p:ext uri="{BB962C8B-B14F-4D97-AF65-F5344CB8AC3E}">
        <p14:creationId xmlns:p14="http://schemas.microsoft.com/office/powerpoint/2010/main" val="1670930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DX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endParaRPr lang="en-US" sz="3300" dirty="0">
              <a:solidFill>
                <a:schemeClr val="tx1"/>
              </a:solidFill>
            </a:endParaRPr>
          </a:p>
        </p:txBody>
      </p:sp>
    </p:spTree>
    <p:extLst>
      <p:ext uri="{BB962C8B-B14F-4D97-AF65-F5344CB8AC3E}">
        <p14:creationId xmlns:p14="http://schemas.microsoft.com/office/powerpoint/2010/main" val="635408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endParaRPr lang="en-US" sz="3300" dirty="0">
              <a:solidFill>
                <a:schemeClr val="tx1"/>
              </a:solidFill>
            </a:endParaRPr>
          </a:p>
        </p:txBody>
      </p:sp>
    </p:spTree>
    <p:extLst>
      <p:ext uri="{BB962C8B-B14F-4D97-AF65-F5344CB8AC3E}">
        <p14:creationId xmlns:p14="http://schemas.microsoft.com/office/powerpoint/2010/main" val="1243280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38410-3B4D-4A0B-AD92-DFE5082B3135}"/>
              </a:ext>
            </a:extLst>
          </p:cNvPr>
          <p:cNvSpPr>
            <a:spLocks noGrp="1"/>
          </p:cNvSpPr>
          <p:nvPr>
            <p:ph type="title"/>
          </p:nvPr>
        </p:nvSpPr>
        <p:spPr>
          <a:xfrm>
            <a:off x="0" y="70679"/>
            <a:ext cx="8596668" cy="1320800"/>
          </a:xfrm>
        </p:spPr>
        <p:txBody>
          <a:bodyPr/>
          <a:lstStyle/>
          <a:p>
            <a:r>
              <a:rPr lang="en-US" dirty="0"/>
              <a:t>PX</a:t>
            </a:r>
          </a:p>
        </p:txBody>
      </p:sp>
      <p:sp>
        <p:nvSpPr>
          <p:cNvPr id="3" name="Content Placeholder 2">
            <a:extLst>
              <a:ext uri="{FF2B5EF4-FFF2-40B4-BE49-F238E27FC236}">
                <a16:creationId xmlns:a16="http://schemas.microsoft.com/office/drawing/2014/main" id="{226A0A48-36E0-45AB-B078-029F32B9939E}"/>
              </a:ext>
            </a:extLst>
          </p:cNvPr>
          <p:cNvSpPr>
            <a:spLocks noGrp="1"/>
          </p:cNvSpPr>
          <p:nvPr>
            <p:ph idx="1"/>
          </p:nvPr>
        </p:nvSpPr>
        <p:spPr>
          <a:xfrm>
            <a:off x="132523" y="927652"/>
            <a:ext cx="9448799" cy="5810773"/>
          </a:xfrm>
        </p:spPr>
        <p:txBody>
          <a:bodyPr>
            <a:normAutofit/>
          </a:bodyPr>
          <a:lstStyle/>
          <a:p>
            <a:endParaRPr lang="en-US" sz="3300" dirty="0">
              <a:solidFill>
                <a:schemeClr val="tx1"/>
              </a:solidFill>
            </a:endParaRPr>
          </a:p>
        </p:txBody>
      </p:sp>
    </p:spTree>
    <p:extLst>
      <p:ext uri="{BB962C8B-B14F-4D97-AF65-F5344CB8AC3E}">
        <p14:creationId xmlns:p14="http://schemas.microsoft.com/office/powerpoint/2010/main" val="1716146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E133D-6A6E-42AA-8DCD-6C750D080632}"/>
              </a:ext>
            </a:extLst>
          </p:cNvPr>
          <p:cNvSpPr>
            <a:spLocks noGrp="1"/>
          </p:cNvSpPr>
          <p:nvPr>
            <p:ph type="title"/>
          </p:nvPr>
        </p:nvSpPr>
        <p:spPr>
          <a:xfrm>
            <a:off x="54482" y="0"/>
            <a:ext cx="8596668" cy="1320800"/>
          </a:xfrm>
        </p:spPr>
        <p:txBody>
          <a:bodyPr/>
          <a:lstStyle/>
          <a:p>
            <a:r>
              <a:rPr lang="en-US" dirty="0"/>
              <a:t>Questions</a:t>
            </a:r>
          </a:p>
        </p:txBody>
      </p:sp>
      <p:sp>
        <p:nvSpPr>
          <p:cNvPr id="3" name="Content Placeholder 2">
            <a:extLst>
              <a:ext uri="{FF2B5EF4-FFF2-40B4-BE49-F238E27FC236}">
                <a16:creationId xmlns:a16="http://schemas.microsoft.com/office/drawing/2014/main" id="{B7B0419C-3B7B-4E2A-8C7C-5777212D093C}"/>
              </a:ext>
            </a:extLst>
          </p:cNvPr>
          <p:cNvSpPr>
            <a:spLocks noGrp="1"/>
          </p:cNvSpPr>
          <p:nvPr>
            <p:ph idx="1"/>
          </p:nvPr>
        </p:nvSpPr>
        <p:spPr>
          <a:xfrm>
            <a:off x="54482" y="769111"/>
            <a:ext cx="8596668" cy="5962993"/>
          </a:xfrm>
        </p:spPr>
        <p:txBody>
          <a:bodyPr>
            <a:normAutofit/>
          </a:bodyPr>
          <a:lstStyle/>
          <a:p>
            <a:pPr>
              <a:lnSpc>
                <a:spcPct val="150000"/>
              </a:lnSpc>
            </a:pPr>
            <a:r>
              <a:rPr lang="en-US" sz="3500" dirty="0"/>
              <a:t>Please email me or visit South 114 during tutorials: 2</a:t>
            </a:r>
            <a:r>
              <a:rPr lang="en-US" sz="3500" baseline="30000" dirty="0"/>
              <a:t>nd</a:t>
            </a:r>
            <a:r>
              <a:rPr lang="en-US" sz="3500" dirty="0"/>
              <a:t> half of lunch on Tuesdays, Thursdays, or Fridays.</a:t>
            </a:r>
          </a:p>
          <a:p>
            <a:pPr>
              <a:lnSpc>
                <a:spcPct val="150000"/>
              </a:lnSpc>
            </a:pPr>
            <a:r>
              <a:rPr lang="en-US" sz="3500" dirty="0">
                <a:solidFill>
                  <a:srgbClr val="FF0000"/>
                </a:solidFill>
                <a:hlinkClick r:id="rId2">
                  <a:extLst>
                    <a:ext uri="{A12FA001-AC4F-418D-AE19-62706E023703}">
                      <ahyp:hlinkClr xmlns:ahyp="http://schemas.microsoft.com/office/drawing/2018/hyperlinkcolor" val="tx"/>
                    </a:ext>
                  </a:extLst>
                </a:hlinkClick>
              </a:rPr>
              <a:t>Anna.Haro@houstonisd.org</a:t>
            </a:r>
            <a:endParaRPr lang="en-US" sz="3500" dirty="0">
              <a:solidFill>
                <a:srgbClr val="FF0000"/>
              </a:solidFill>
            </a:endParaRPr>
          </a:p>
        </p:txBody>
      </p:sp>
    </p:spTree>
    <p:extLst>
      <p:ext uri="{BB962C8B-B14F-4D97-AF65-F5344CB8AC3E}">
        <p14:creationId xmlns:p14="http://schemas.microsoft.com/office/powerpoint/2010/main" val="2416865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8AC0AA3-0175-42DE-9F38-5CD323AD25C6}"/>
              </a:ext>
            </a:extLst>
          </p:cNvPr>
          <p:cNvSpPr>
            <a:spLocks noGrp="1"/>
          </p:cNvSpPr>
          <p:nvPr>
            <p:ph type="title"/>
          </p:nvPr>
        </p:nvSpPr>
        <p:spPr>
          <a:xfrm>
            <a:off x="643467" y="816638"/>
            <a:ext cx="3367359" cy="5224724"/>
          </a:xfrm>
        </p:spPr>
        <p:txBody>
          <a:bodyPr anchor="ctr">
            <a:normAutofit/>
          </a:bodyPr>
          <a:lstStyle/>
          <a:p>
            <a:r>
              <a:rPr lang="en-US" dirty="0"/>
              <a:t>References</a:t>
            </a:r>
          </a:p>
        </p:txBody>
      </p:sp>
      <p:sp>
        <p:nvSpPr>
          <p:cNvPr id="3" name="Content Placeholder 2">
            <a:extLst>
              <a:ext uri="{FF2B5EF4-FFF2-40B4-BE49-F238E27FC236}">
                <a16:creationId xmlns:a16="http://schemas.microsoft.com/office/drawing/2014/main" id="{F89BBC26-F30E-4808-A1CD-94D92FC5627F}"/>
              </a:ext>
            </a:extLst>
          </p:cNvPr>
          <p:cNvSpPr>
            <a:spLocks noGrp="1"/>
          </p:cNvSpPr>
          <p:nvPr>
            <p:ph idx="1"/>
          </p:nvPr>
        </p:nvSpPr>
        <p:spPr>
          <a:xfrm>
            <a:off x="4241804" y="1180549"/>
            <a:ext cx="6606034" cy="5512904"/>
          </a:xfrm>
        </p:spPr>
        <p:txBody>
          <a:bodyPr anchor="ctr">
            <a:normAutofit/>
          </a:bodyPr>
          <a:lstStyle/>
          <a:p>
            <a:r>
              <a:rPr lang="en-US" sz="2200" dirty="0">
                <a:solidFill>
                  <a:schemeClr val="tx1"/>
                </a:solidFill>
              </a:rPr>
              <a:t>Text references from: </a:t>
            </a:r>
            <a:r>
              <a:rPr lang="en-US" sz="2200" dirty="0">
                <a:solidFill>
                  <a:schemeClr val="tx1"/>
                </a:solidFill>
                <a:effectLst/>
              </a:rPr>
              <a:t>Shier, D., Butler, J., Lewis, R., &amp; Hole, J. W. (2002). </a:t>
            </a:r>
            <a:r>
              <a:rPr lang="en-US" sz="2200" i="1" dirty="0">
                <a:solidFill>
                  <a:schemeClr val="tx1"/>
                </a:solidFill>
                <a:effectLst/>
              </a:rPr>
              <a:t>Hole's Human Anatomy and Physiology</a:t>
            </a:r>
            <a:r>
              <a:rPr lang="en-US" sz="2200" dirty="0">
                <a:solidFill>
                  <a:schemeClr val="tx1"/>
                </a:solidFill>
                <a:effectLst/>
              </a:rPr>
              <a:t> (9th ed.). McGraw-Hill.</a:t>
            </a:r>
          </a:p>
          <a:p>
            <a:r>
              <a:rPr lang="en-US" sz="2200" dirty="0">
                <a:solidFill>
                  <a:schemeClr val="tx1"/>
                </a:solidFill>
              </a:rPr>
              <a:t>Images and text referenced on each applicable slide.</a:t>
            </a:r>
            <a:r>
              <a:rPr lang="en-US" sz="2200" dirty="0">
                <a:solidFill>
                  <a:schemeClr val="tx1"/>
                </a:solidFill>
                <a:effectLst/>
              </a:rPr>
              <a:t> </a:t>
            </a:r>
          </a:p>
          <a:p>
            <a:r>
              <a:rPr lang="en-US" sz="2200" dirty="0">
                <a:solidFill>
                  <a:schemeClr val="tx1"/>
                </a:solidFill>
              </a:rPr>
              <a:t>Additional information on AMI can be found here: </a:t>
            </a:r>
            <a:r>
              <a:rPr lang="en-US" sz="2200" dirty="0">
                <a:solidFill>
                  <a:schemeClr val="tx1"/>
                </a:solidFill>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2200"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3584075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1"/>
            <a:ext cx="12192000" cy="1550505"/>
          </a:xfrm>
        </p:spPr>
        <p:txBody>
          <a:bodyPr>
            <a:normAutofit/>
          </a:bodyPr>
          <a:lstStyle/>
          <a:p>
            <a:r>
              <a:rPr lang="en-US" sz="2700" dirty="0"/>
              <a:t>LEARNING Objectives</a:t>
            </a:r>
            <a:br>
              <a:rPr lang="en-US" sz="2700" dirty="0"/>
            </a:br>
            <a:r>
              <a:rPr lang="en-US" sz="2700" dirty="0">
                <a:latin typeface="Arial" panose="020B0604020202020204" pitchFamily="34" charset="0"/>
                <a:cs typeface="Arial" panose="020B0604020202020204" pitchFamily="34" charset="0"/>
              </a:rPr>
              <a:t>TEKS: </a:t>
            </a:r>
            <a:r>
              <a:rPr lang="en-US" sz="2700" b="1" dirty="0">
                <a:latin typeface="Arial" panose="020B0604020202020204" pitchFamily="34" charset="0"/>
                <a:cs typeface="Arial" panose="020B0604020202020204" pitchFamily="34" charset="0"/>
              </a:rPr>
              <a:t>§130.231.(c)(1)(A, &amp; B) and §130.231.(c)(2)(A, B, C, F, &amp; G) &amp; (3)(B)</a:t>
            </a:r>
            <a:endParaRPr lang="en-US" sz="2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32521" y="768626"/>
            <a:ext cx="9647583" cy="6089373"/>
          </a:xfrm>
        </p:spPr>
        <p:txBody>
          <a:bodyPr>
            <a:normAutofit/>
          </a:bodyPr>
          <a:lstStyle/>
          <a:p>
            <a:endParaRPr lang="en-US" dirty="0"/>
          </a:p>
          <a:p>
            <a:r>
              <a:rPr lang="es-ES" sz="2900" dirty="0"/>
              <a:t>Los estudiantes aplicarán conocimientos y habilidades previos de biología para desarrollar nuevos conocimientos y habilidades del sistema cardiovascular.</a:t>
            </a:r>
          </a:p>
          <a:p>
            <a:r>
              <a:rPr lang="es-ES" sz="2900" dirty="0"/>
              <a:t>Los estudiantes desarrollarán la terminología médica del Sistema Cardiovascular relacionada con un AMI.</a:t>
            </a:r>
          </a:p>
          <a:p>
            <a:r>
              <a:rPr lang="es-ES" sz="2900" dirty="0"/>
              <a:t>Los estudiantes explicarán la fisiología de un AMI.</a:t>
            </a:r>
          </a:p>
          <a:p>
            <a:r>
              <a:rPr lang="es-ES" sz="2900" dirty="0"/>
              <a:t>Los estudiantes identificarán el s/sx y los factores de riesgo de un AMI.</a:t>
            </a:r>
          </a:p>
          <a:p>
            <a:r>
              <a:rPr lang="es-ES" sz="2900" dirty="0"/>
              <a:t>Los estudiantes evaluarán el DX, TX y PX, incluida la prevención secundaria de un AMI.</a:t>
            </a:r>
            <a:endParaRPr lang="en-US" sz="2900" dirty="0"/>
          </a:p>
        </p:txBody>
      </p:sp>
    </p:spTree>
    <p:extLst>
      <p:ext uri="{BB962C8B-B14F-4D97-AF65-F5344CB8AC3E}">
        <p14:creationId xmlns:p14="http://schemas.microsoft.com/office/powerpoint/2010/main" val="399167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8596668" cy="1320800"/>
          </a:xfrm>
        </p:spPr>
        <p:txBody>
          <a:bodyPr>
            <a:normAutofit/>
          </a:bodyPr>
          <a:lstStyle/>
          <a:p>
            <a:r>
              <a:rPr lang="en-US" dirty="0"/>
              <a:t>Recap: different CVD</a:t>
            </a: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06017" y="795130"/>
            <a:ext cx="10283687" cy="6062870"/>
          </a:xfrm>
        </p:spPr>
        <p:txBody>
          <a:bodyPr>
            <a:normAutofit fontScale="92500"/>
          </a:bodyPr>
          <a:lstStyle/>
          <a:p>
            <a:r>
              <a:rPr lang="en-US" sz="2800" dirty="0"/>
              <a:t>CVD or Cardiovascular Disease describes a large category of dx that affects the function or/and structure of the heart and blood vessels or any part of the CV system. Examples:</a:t>
            </a:r>
          </a:p>
          <a:p>
            <a:r>
              <a:rPr lang="en-US" sz="2800" dirty="0"/>
              <a:t>AMI – Acute Myocardial Infarction, aka heart attack</a:t>
            </a:r>
          </a:p>
          <a:p>
            <a:r>
              <a:rPr lang="en-US" sz="2800" dirty="0">
                <a:solidFill>
                  <a:srgbClr val="FF0000"/>
                </a:solidFill>
              </a:rPr>
              <a:t>HTN – hypertension, also known as high  ________   _________</a:t>
            </a:r>
          </a:p>
          <a:p>
            <a:r>
              <a:rPr lang="en-US" sz="2800" dirty="0"/>
              <a:t>CAD: Coronary Artery Disease or Dyslipidemia – high cholesterol</a:t>
            </a:r>
          </a:p>
          <a:p>
            <a:r>
              <a:rPr lang="en-US" sz="2800" dirty="0"/>
              <a:t>ASCVD: Atherosclerotic Cardiovascular Disease – both coronary ASCVD and non-coronary ASCVD</a:t>
            </a:r>
          </a:p>
          <a:p>
            <a:r>
              <a:rPr lang="en-US" sz="2800" dirty="0"/>
              <a:t>Cardiac Arrhythmias</a:t>
            </a:r>
          </a:p>
          <a:p>
            <a:r>
              <a:rPr lang="en-US" sz="2800" dirty="0"/>
              <a:t>Valvular disorders</a:t>
            </a:r>
          </a:p>
          <a:p>
            <a:r>
              <a:rPr lang="en-US" sz="2800" dirty="0"/>
              <a:t>Heart Failure </a:t>
            </a:r>
          </a:p>
          <a:p>
            <a:r>
              <a:rPr lang="en-US" sz="2800" dirty="0"/>
              <a:t>PVD and PAD</a:t>
            </a:r>
          </a:p>
          <a:p>
            <a:endParaRPr lang="en-US" sz="2800" dirty="0"/>
          </a:p>
        </p:txBody>
      </p:sp>
    </p:spTree>
    <p:extLst>
      <p:ext uri="{BB962C8B-B14F-4D97-AF65-F5344CB8AC3E}">
        <p14:creationId xmlns:p14="http://schemas.microsoft.com/office/powerpoint/2010/main" val="383547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11913704" cy="2133600"/>
          </a:xfrm>
        </p:spPr>
        <p:txBody>
          <a:bodyPr>
            <a:normAutofit/>
          </a:bodyPr>
          <a:lstStyle/>
          <a:p>
            <a:r>
              <a:rPr lang="en-US" sz="2700" dirty="0" err="1">
                <a:latin typeface="+mn-lt"/>
              </a:rPr>
              <a:t>Objetivos</a:t>
            </a:r>
            <a:r>
              <a:rPr lang="en-US" sz="2700" dirty="0">
                <a:latin typeface="+mn-lt"/>
              </a:rPr>
              <a:t> de </a:t>
            </a:r>
            <a:r>
              <a:rPr lang="en-US" sz="2700" dirty="0" err="1">
                <a:latin typeface="+mn-lt"/>
              </a:rPr>
              <a:t>aprendizaje</a:t>
            </a:r>
            <a:br>
              <a:rPr lang="en-US" sz="2700" dirty="0">
                <a:latin typeface="+mn-lt"/>
              </a:rPr>
            </a:br>
            <a:r>
              <a:rPr lang="en-US" sz="2700" dirty="0">
                <a:latin typeface="+mn-lt"/>
                <a:cs typeface="Arial" panose="020B0604020202020204" pitchFamily="34" charset="0"/>
              </a:rPr>
              <a:t>TEKS: </a:t>
            </a:r>
            <a:r>
              <a:rPr lang="en-US" sz="2700" b="1" dirty="0">
                <a:latin typeface="+mn-lt"/>
                <a:cs typeface="Arial" panose="020B0604020202020204" pitchFamily="34" charset="0"/>
              </a:rPr>
              <a:t>§130.233.(c)(1)(A, &amp; B) and</a:t>
            </a:r>
            <a:br>
              <a:rPr lang="en-US" sz="2700" b="1" dirty="0">
                <a:latin typeface="+mn-lt"/>
                <a:cs typeface="Arial" panose="020B0604020202020204" pitchFamily="34" charset="0"/>
              </a:rPr>
            </a:br>
            <a:r>
              <a:rPr lang="en-US" sz="2700" b="1" dirty="0">
                <a:latin typeface="+mn-lt"/>
                <a:cs typeface="Arial" panose="020B0604020202020204" pitchFamily="34" charset="0"/>
              </a:rPr>
              <a:t>§130.233.(c)(2)(A, B, C, F, &amp; G) &amp; (3)(B)</a:t>
            </a:r>
            <a:endParaRPr lang="en-US" sz="2700" dirty="0">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 y="1550503"/>
            <a:ext cx="9356034" cy="5307497"/>
          </a:xfrm>
        </p:spPr>
        <p:txBody>
          <a:bodyPr>
            <a:noAutofit/>
          </a:bodyPr>
          <a:lstStyle/>
          <a:p>
            <a:r>
              <a:rPr lang="es-ES" sz="2800" dirty="0"/>
              <a:t>Los estudiantes aplicarán conocimientos y habilidades previos de biología para desarrollar nuevos conocimientos y habilidades del sistema cardiovascular.</a:t>
            </a:r>
          </a:p>
          <a:p>
            <a:r>
              <a:rPr lang="es-ES" sz="2800" dirty="0"/>
              <a:t>Los estudiantes desarrollarán la terminología médica del Sistema Cardiovascular relacionada con un IAM.</a:t>
            </a:r>
          </a:p>
          <a:p>
            <a:r>
              <a:rPr lang="es-ES" sz="2800" dirty="0"/>
              <a:t>Los estudiantes explicarán la fisiología de un AMI.</a:t>
            </a:r>
          </a:p>
          <a:p>
            <a:r>
              <a:rPr lang="es-ES" sz="2800" dirty="0"/>
              <a:t>Los estudiantes identificarán el s/sx, factores de riesgo, </a:t>
            </a:r>
            <a:r>
              <a:rPr lang="es-ES" sz="2800" dirty="0" err="1"/>
              <a:t>tx</a:t>
            </a:r>
            <a:r>
              <a:rPr lang="es-ES" sz="2800" dirty="0"/>
              <a:t>, incluida la prevención secundaria de un AMI.</a:t>
            </a:r>
          </a:p>
        </p:txBody>
      </p:sp>
    </p:spTree>
    <p:extLst>
      <p:ext uri="{BB962C8B-B14F-4D97-AF65-F5344CB8AC3E}">
        <p14:creationId xmlns:p14="http://schemas.microsoft.com/office/powerpoint/2010/main" val="368444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1F047-0503-470C-8B07-2BD0263EA5A8}"/>
              </a:ext>
            </a:extLst>
          </p:cNvPr>
          <p:cNvSpPr>
            <a:spLocks noGrp="1"/>
          </p:cNvSpPr>
          <p:nvPr>
            <p:ph type="title"/>
          </p:nvPr>
        </p:nvSpPr>
        <p:spPr>
          <a:xfrm>
            <a:off x="677333" y="0"/>
            <a:ext cx="8596668" cy="1320800"/>
          </a:xfrm>
        </p:spPr>
        <p:txBody>
          <a:bodyPr/>
          <a:lstStyle/>
          <a:p>
            <a:r>
              <a:rPr lang="en-US" dirty="0"/>
              <a:t>AMI</a:t>
            </a:r>
          </a:p>
        </p:txBody>
      </p:sp>
      <p:sp>
        <p:nvSpPr>
          <p:cNvPr id="3" name="Content Placeholder 2">
            <a:extLst>
              <a:ext uri="{FF2B5EF4-FFF2-40B4-BE49-F238E27FC236}">
                <a16:creationId xmlns:a16="http://schemas.microsoft.com/office/drawing/2014/main" id="{283AC814-B80D-49DD-A612-ECD45752988B}"/>
              </a:ext>
            </a:extLst>
          </p:cNvPr>
          <p:cNvSpPr>
            <a:spLocks noGrp="1"/>
          </p:cNvSpPr>
          <p:nvPr>
            <p:ph idx="1"/>
          </p:nvPr>
        </p:nvSpPr>
        <p:spPr>
          <a:xfrm>
            <a:off x="357809" y="940904"/>
            <a:ext cx="9342781" cy="5917096"/>
          </a:xfrm>
        </p:spPr>
        <p:txBody>
          <a:bodyPr>
            <a:normAutofit/>
          </a:bodyPr>
          <a:lstStyle/>
          <a:p>
            <a:pPr>
              <a:lnSpc>
                <a:spcPct val="150000"/>
              </a:lnSpc>
            </a:pPr>
            <a:r>
              <a:rPr lang="en-US" sz="2800" dirty="0"/>
              <a:t>Today’s focus will shift to a heart attack or an acute myocardial infarction.</a:t>
            </a:r>
          </a:p>
          <a:p>
            <a:pPr>
              <a:lnSpc>
                <a:spcPct val="150000"/>
              </a:lnSpc>
            </a:pPr>
            <a:r>
              <a:rPr lang="en-US" sz="2800" dirty="0"/>
              <a:t>First, let’s look at what causes the heart attack to occur.</a:t>
            </a:r>
          </a:p>
          <a:p>
            <a:pPr>
              <a:lnSpc>
                <a:spcPct val="150000"/>
              </a:lnSpc>
            </a:pPr>
            <a:r>
              <a:rPr lang="en-US" sz="2800" dirty="0">
                <a:solidFill>
                  <a:schemeClr val="accent2"/>
                </a:solidFill>
                <a:hlinkClick r:id="rId2">
                  <a:extLst>
                    <a:ext uri="{A12FA001-AC4F-418D-AE19-62706E023703}">
                      <ahyp:hlinkClr xmlns:ahyp="http://schemas.microsoft.com/office/drawing/2018/hyperlinkcolor" val="tx"/>
                    </a:ext>
                  </a:extLst>
                </a:hlinkClick>
              </a:rPr>
              <a:t>https://youtu.be/cLOga_mDwvs</a:t>
            </a:r>
            <a:r>
              <a:rPr lang="en-US" sz="2800" dirty="0">
                <a:solidFill>
                  <a:schemeClr val="accent2"/>
                </a:solidFill>
              </a:rPr>
              <a:t> </a:t>
            </a:r>
          </a:p>
          <a:p>
            <a:pPr>
              <a:lnSpc>
                <a:spcPct val="150000"/>
              </a:lnSpc>
            </a:pPr>
            <a:r>
              <a:rPr lang="en-US" sz="2800" dirty="0"/>
              <a:t>Video from: the National Heart Foundation of New Zealand (https://www.heartfoundation.org.nz/your-heart/heart-conditions/about-heart-attacks)</a:t>
            </a:r>
          </a:p>
        </p:txBody>
      </p:sp>
    </p:spTree>
    <p:extLst>
      <p:ext uri="{BB962C8B-B14F-4D97-AF65-F5344CB8AC3E}">
        <p14:creationId xmlns:p14="http://schemas.microsoft.com/office/powerpoint/2010/main" val="4106053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8596668" cy="1320800"/>
          </a:xfrm>
        </p:spPr>
        <p:txBody>
          <a:bodyPr>
            <a:normAutofit/>
          </a:bodyPr>
          <a:lstStyle/>
          <a:p>
            <a:r>
              <a:rPr lang="en-US" dirty="0"/>
              <a:t>The link between CAD and AMI</a:t>
            </a: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0" y="887896"/>
            <a:ext cx="9960864" cy="5970104"/>
          </a:xfrm>
        </p:spPr>
        <p:txBody>
          <a:bodyPr>
            <a:normAutofit/>
          </a:bodyPr>
          <a:lstStyle/>
          <a:p>
            <a:r>
              <a:rPr lang="es-ES" sz="3300" dirty="0" err="1"/>
              <a:t>Recall</a:t>
            </a:r>
            <a:r>
              <a:rPr lang="es-ES" sz="3300" dirty="0"/>
              <a:t>:</a:t>
            </a:r>
          </a:p>
          <a:p>
            <a:r>
              <a:rPr lang="en-US" sz="3300" dirty="0"/>
              <a:t>CAD or Coronary artery disease is caused by a build-up of </a:t>
            </a:r>
            <a:r>
              <a:rPr lang="en-US" sz="3300" b="1" u="sng" dirty="0"/>
              <a:t>cholesterol plaques</a:t>
            </a:r>
            <a:r>
              <a:rPr lang="en-US" sz="3300" dirty="0"/>
              <a:t> in the blood vessels of the heart, specifically the coronary arteries. These arteries supply blood and oxygen (and other nutrients) to the heart.</a:t>
            </a:r>
          </a:p>
          <a:p>
            <a:r>
              <a:rPr lang="en-US" sz="3300" dirty="0"/>
              <a:t>CAD is the main cause of AMI. </a:t>
            </a:r>
            <a:r>
              <a:rPr lang="en-US" sz="3300" dirty="0">
                <a:solidFill>
                  <a:srgbClr val="FF0000"/>
                </a:solidFill>
              </a:rPr>
              <a:t>What is an AMI?</a:t>
            </a:r>
          </a:p>
          <a:p>
            <a:r>
              <a:rPr lang="en-US" sz="3300" dirty="0"/>
              <a:t>CAD is caused by dyslipidemia or high cholesterol.</a:t>
            </a:r>
          </a:p>
        </p:txBody>
      </p:sp>
    </p:spTree>
    <p:extLst>
      <p:ext uri="{BB962C8B-B14F-4D97-AF65-F5344CB8AC3E}">
        <p14:creationId xmlns:p14="http://schemas.microsoft.com/office/powerpoint/2010/main" val="468378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Shape 31">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7923242" y="77330"/>
            <a:ext cx="3429845" cy="625036"/>
          </a:xfrm>
        </p:spPr>
        <p:txBody>
          <a:bodyPr anchor="ctr">
            <a:normAutofit/>
          </a:bodyPr>
          <a:lstStyle/>
          <a:p>
            <a:pPr>
              <a:lnSpc>
                <a:spcPct val="90000"/>
              </a:lnSpc>
            </a:pPr>
            <a:r>
              <a:rPr lang="en-US" sz="3100" dirty="0">
                <a:solidFill>
                  <a:srgbClr val="FFFFFF"/>
                </a:solidFill>
              </a:rPr>
              <a:t>Coronary Arteries</a:t>
            </a:r>
          </a:p>
        </p:txBody>
      </p:sp>
      <p:sp>
        <p:nvSpPr>
          <p:cNvPr id="9" name="Content Placeholder 8">
            <a:extLst>
              <a:ext uri="{FF2B5EF4-FFF2-40B4-BE49-F238E27FC236}">
                <a16:creationId xmlns:a16="http://schemas.microsoft.com/office/drawing/2014/main" id="{DD4F27A7-7CC0-489B-86CB-7431924281CB}"/>
              </a:ext>
            </a:extLst>
          </p:cNvPr>
          <p:cNvSpPr>
            <a:spLocks noGrp="1"/>
          </p:cNvSpPr>
          <p:nvPr>
            <p:ph idx="1"/>
          </p:nvPr>
        </p:nvSpPr>
        <p:spPr>
          <a:xfrm>
            <a:off x="7293164" y="702366"/>
            <a:ext cx="4898836" cy="6078305"/>
          </a:xfrm>
        </p:spPr>
        <p:txBody>
          <a:bodyPr anchor="t">
            <a:normAutofit/>
          </a:bodyPr>
          <a:lstStyle/>
          <a:p>
            <a:r>
              <a:rPr lang="en-US" sz="2400" dirty="0">
                <a:solidFill>
                  <a:schemeClr val="tx1"/>
                </a:solidFill>
              </a:rPr>
              <a:t>These are the arteries that supply blood, oxygen, and nutrients to the heart (note, these branch off from the aorta and carry oxygenated blood away from the inside of the heart to the heart muscle and exterior heart walls.</a:t>
            </a:r>
          </a:p>
          <a:p>
            <a:r>
              <a:rPr lang="en-US" sz="2400" dirty="0">
                <a:solidFill>
                  <a:schemeClr val="tx1"/>
                </a:solidFill>
              </a:rPr>
              <a:t>If any of these are blocked due to cholesterol plaques or blood clots, then the </a:t>
            </a:r>
            <a:r>
              <a:rPr lang="en-US" sz="2400" dirty="0" err="1">
                <a:solidFill>
                  <a:schemeClr val="tx1"/>
                </a:solidFill>
              </a:rPr>
              <a:t>pt</a:t>
            </a:r>
            <a:r>
              <a:rPr lang="en-US" sz="2400" dirty="0">
                <a:solidFill>
                  <a:schemeClr val="tx1"/>
                </a:solidFill>
              </a:rPr>
              <a:t> will experience an AMI.</a:t>
            </a:r>
          </a:p>
          <a:p>
            <a:r>
              <a:rPr lang="en-US" dirty="0">
                <a:solidFill>
                  <a:srgbClr val="FFFFFF"/>
                </a:solidFill>
                <a:hlinkClick r:id="rId2">
                  <a:extLst>
                    <a:ext uri="{A12FA001-AC4F-418D-AE19-62706E023703}">
                      <ahyp:hlinkClr xmlns:ahyp="http://schemas.microsoft.com/office/drawing/2018/hyperlinkcolor" val="tx"/>
                    </a:ext>
                  </a:extLst>
                </a:hlinkClick>
              </a:rPr>
              <a:t>Image from:</a:t>
            </a:r>
            <a:r>
              <a:rPr lang="en-US" dirty="0">
                <a:solidFill>
                  <a:srgbClr val="FFFFFF"/>
                </a:solidFill>
              </a:rPr>
              <a:t> </a:t>
            </a:r>
            <a:r>
              <a:rPr lang="en-US" dirty="0">
                <a:solidFill>
                  <a:schemeClr val="tx1"/>
                </a:solidFill>
                <a:hlinkClick r:id="rId3">
                  <a:extLst>
                    <a:ext uri="{A12FA001-AC4F-418D-AE19-62706E023703}">
                      <ahyp:hlinkClr xmlns:ahyp="http://schemas.microsoft.com/office/drawing/2018/hyperlinkcolor" val="tx"/>
                    </a:ext>
                  </a:extLst>
                </a:hlinkClick>
              </a:rPr>
              <a:t>https://www.hopkinsmedicine.org/health/conditions-and-diseases/anatomy-and-function-of-the-coronary-arteries</a:t>
            </a:r>
            <a:r>
              <a:rPr lang="en-US" dirty="0">
                <a:solidFill>
                  <a:schemeClr val="tx1"/>
                </a:solidFill>
              </a:rPr>
              <a:t>  </a:t>
            </a:r>
          </a:p>
          <a:p>
            <a:pPr marL="0" indent="0">
              <a:buNone/>
            </a:pPr>
            <a:endParaRPr lang="en-US" sz="2200" dirty="0">
              <a:solidFill>
                <a:schemeClr val="tx1"/>
              </a:solidFill>
            </a:endParaRPr>
          </a:p>
        </p:txBody>
      </p:sp>
      <p:pic>
        <p:nvPicPr>
          <p:cNvPr id="4" name="Picture 3">
            <a:extLst>
              <a:ext uri="{FF2B5EF4-FFF2-40B4-BE49-F238E27FC236}">
                <a16:creationId xmlns:a16="http://schemas.microsoft.com/office/drawing/2014/main" id="{134B2573-8090-4AD7-9214-8F08F9E9138F}"/>
              </a:ext>
            </a:extLst>
          </p:cNvPr>
          <p:cNvPicPr>
            <a:picLocks noChangeAspect="1"/>
          </p:cNvPicPr>
          <p:nvPr/>
        </p:nvPicPr>
        <p:blipFill>
          <a:blip r:embed="rId4"/>
          <a:stretch>
            <a:fillRect/>
          </a:stretch>
        </p:blipFill>
        <p:spPr>
          <a:xfrm>
            <a:off x="-44143" y="-26898"/>
            <a:ext cx="7293163" cy="6872977"/>
          </a:xfrm>
          <a:prstGeom prst="rect">
            <a:avLst/>
          </a:prstGeom>
        </p:spPr>
      </p:pic>
    </p:spTree>
    <p:extLst>
      <p:ext uri="{BB962C8B-B14F-4D97-AF65-F5344CB8AC3E}">
        <p14:creationId xmlns:p14="http://schemas.microsoft.com/office/powerpoint/2010/main" val="349441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8596668" cy="1320800"/>
          </a:xfrm>
        </p:spPr>
        <p:txBody>
          <a:bodyPr>
            <a:normAutofit/>
          </a:bodyPr>
          <a:lstStyle/>
          <a:p>
            <a:r>
              <a:rPr lang="en-US" dirty="0"/>
              <a:t>The link between CAD and AMI</a:t>
            </a: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 y="887896"/>
            <a:ext cx="8958470" cy="5970104"/>
          </a:xfrm>
        </p:spPr>
        <p:txBody>
          <a:bodyPr>
            <a:normAutofit/>
          </a:bodyPr>
          <a:lstStyle/>
          <a:p>
            <a:r>
              <a:rPr lang="en-US" sz="3300" dirty="0"/>
              <a:t>Dyslipidemia is the 2nd most common chronic disease in the United States affecting more than 100 million patients over 20 years old. </a:t>
            </a:r>
            <a:r>
              <a:rPr lang="en-US" sz="3300" dirty="0">
                <a:solidFill>
                  <a:srgbClr val="FF0000"/>
                </a:solidFill>
              </a:rPr>
              <a:t>What is the most common chronic dx?</a:t>
            </a:r>
          </a:p>
          <a:p>
            <a:r>
              <a:rPr lang="en-US" sz="3300" dirty="0"/>
              <a:t>High cholesterol is diagnosed based on lab values: total cholesterol in the blood, or TC along with LDL, HDL, and TG. (Be sure to know these abbreviations.)</a:t>
            </a:r>
          </a:p>
          <a:p>
            <a:r>
              <a:rPr lang="en-US" sz="3300" dirty="0">
                <a:solidFill>
                  <a:srgbClr val="FF0000"/>
                </a:solidFill>
              </a:rPr>
              <a:t>Are these values objective or subjective?</a:t>
            </a:r>
          </a:p>
        </p:txBody>
      </p:sp>
    </p:spTree>
    <p:extLst>
      <p:ext uri="{BB962C8B-B14F-4D97-AF65-F5344CB8AC3E}">
        <p14:creationId xmlns:p14="http://schemas.microsoft.com/office/powerpoint/2010/main" val="88839368"/>
      </p:ext>
    </p:extLst>
  </p:cSld>
  <p:clrMapOvr>
    <a:masterClrMapping/>
  </p:clrMapOvr>
</p:sld>
</file>

<file path=ppt/theme/theme1.xml><?xml version="1.0" encoding="utf-8"?>
<a:theme xmlns:a="http://schemas.openxmlformats.org/drawingml/2006/main" name="Facet">
  <a:themeElements>
    <a:clrScheme name="Custom 2">
      <a:dk1>
        <a:srgbClr val="FFFFFF"/>
      </a:dk1>
      <a:lt1>
        <a:srgbClr val="000000"/>
      </a:lt1>
      <a:dk2>
        <a:srgbClr val="000000"/>
      </a:dk2>
      <a:lt2>
        <a:srgbClr val="F8F8F8"/>
      </a:lt2>
      <a:accent1>
        <a:srgbClr val="DDDDDD"/>
      </a:accent1>
      <a:accent2>
        <a:srgbClr val="FF0000"/>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13" ma:contentTypeDescription="Create a new document." ma:contentTypeScope="" ma:versionID="757bfa4a11d8561e3f5972e1487c19ec">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d21949d6ef0f5d425fff5ba4a2c725c6"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763265-3905-40C5-9A41-640A816AC78F}">
  <ds:schemaRefs>
    <ds:schemaRef ds:uri="http://www.w3.org/XML/1998/namespace"/>
    <ds:schemaRef ds:uri="http://purl.org/dc/terms/"/>
    <ds:schemaRef ds:uri="http://schemas.microsoft.com/office/2006/metadata/properties"/>
    <ds:schemaRef ds:uri="636e7503-8436-415c-b5b4-5e89a03acea4"/>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ba1fd6fd-034e-4604-8e95-cb5a529b65c2"/>
  </ds:schemaRefs>
</ds:datastoreItem>
</file>

<file path=customXml/itemProps2.xml><?xml version="1.0" encoding="utf-8"?>
<ds:datastoreItem xmlns:ds="http://schemas.openxmlformats.org/officeDocument/2006/customXml" ds:itemID="{917A3E66-02FD-40CE-94D3-6A5F41929E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9934DE-2BDD-480C-A0BA-11DA011761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18125</TotalTime>
  <Words>2042</Words>
  <Application>Microsoft Office PowerPoint</Application>
  <PresentationFormat>Widescreen</PresentationFormat>
  <Paragraphs>120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 Narrow</vt:lpstr>
      <vt:lpstr>Trebuchet MS</vt:lpstr>
      <vt:lpstr>Wingdings 3</vt:lpstr>
      <vt:lpstr>Facet</vt:lpstr>
      <vt:lpstr>The Cardiovascular  (or CV) System: AMI</vt:lpstr>
      <vt:lpstr>LEARNING Objectives TEKS: §130.231.(c)(1)(A, &amp; B) and §130.231.(c)(2)(A, B, C, F, &amp; G) &amp; (3)(B)</vt:lpstr>
      <vt:lpstr>LEARNING Objectives TEKS: §130.231.(c)(1)(A, &amp; B) and §130.231.(c)(2)(A, B, C, F, &amp; G) &amp; (3)(B)</vt:lpstr>
      <vt:lpstr>Recap: different CVD</vt:lpstr>
      <vt:lpstr>Objetivos de aprendizaje TEKS: §130.233.(c)(1)(A, &amp; B) and §130.233.(c)(2)(A, B, C, F, &amp; G) &amp; (3)(B)</vt:lpstr>
      <vt:lpstr>AMI</vt:lpstr>
      <vt:lpstr>The link between CAD and AMI</vt:lpstr>
      <vt:lpstr>Coronary Arteries</vt:lpstr>
      <vt:lpstr>The link between CAD and AMI</vt:lpstr>
      <vt:lpstr>Cholesterol Lab Values: memorize</vt:lpstr>
      <vt:lpstr>Cholesterol and AMI physiology</vt:lpstr>
      <vt:lpstr>What is an AMI?</vt:lpstr>
      <vt:lpstr>What causes an AMI?</vt:lpstr>
      <vt:lpstr>What causes an AMI?</vt:lpstr>
      <vt:lpstr>Plaque build-up or atherosclerosis image from: https://www.hopkinsmedicine.org/health/conditions-and-diseases/atherosclerosis </vt:lpstr>
      <vt:lpstr>CAD vs. AMI image from: https://www.heartfoundation.org.nz/your-heart/heart-conditions/about-heart-attacks</vt:lpstr>
      <vt:lpstr>S/SX of an AMI</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DX</vt:lpstr>
      <vt:lpstr>TX</vt:lpstr>
      <vt:lpstr>PX</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parkinson’s Disease</dc:title>
  <dc:creator>Haro, Anna H</dc:creator>
  <cp:lastModifiedBy>Haro, Anna H</cp:lastModifiedBy>
  <cp:revision>22</cp:revision>
  <dcterms:created xsi:type="dcterms:W3CDTF">2020-04-21T05:35:08Z</dcterms:created>
  <dcterms:modified xsi:type="dcterms:W3CDTF">2022-03-29T11:30:36Z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